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5"/>
  </p:notesMasterIdLst>
  <p:sldIdLst>
    <p:sldId id="262" r:id="rId2"/>
    <p:sldId id="4373" r:id="rId3"/>
    <p:sldId id="4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E6252-C640-48D7-87EB-F0E5168C96EA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C7A4A-A7B7-4699-9AEA-BA9AAAEE5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7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362201"/>
            <a:ext cx="10160000" cy="533399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2895599"/>
            <a:ext cx="10160000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006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2590799"/>
            <a:ext cx="11176000" cy="1828801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5410200"/>
            <a:ext cx="7518400" cy="9906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2000" b="0" i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6008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9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505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53848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2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57402"/>
            <a:ext cx="5386917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371600"/>
            <a:ext cx="5389033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057402"/>
            <a:ext cx="5389033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5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8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61600" y="6613526"/>
            <a:ext cx="13208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2"/>
            <a:ext cx="873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1200" y="6340476"/>
            <a:ext cx="711200" cy="196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9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 ftr="0"/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72641" indent="-166688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15504" algn="l" defTabSz="685800" rtl="0" eaLnBrk="1" latinLnBrk="0" hangingPunct="1">
        <a:spcBef>
          <a:spcPts val="225"/>
        </a:spcBef>
        <a:spcAft>
          <a:spcPts val="450"/>
        </a:spcAft>
        <a:buSzPct val="75000"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spcBef>
          <a:spcPts val="225"/>
        </a:spcBef>
        <a:spcAft>
          <a:spcPts val="450"/>
        </a:spcAft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225"/>
        </a:spcBef>
        <a:spcAft>
          <a:spcPts val="450"/>
        </a:spcAft>
        <a:buSzPct val="65000"/>
        <a:buFont typeface="Wingdings" panose="05000000000000000000" pitchFamily="2" charset="2"/>
        <a:buChar char="q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uricio.Ortiz@Bea.gov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F749-D54B-4536-907E-20AE098AAA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Sprint on Sub-National Statistics</a:t>
            </a:r>
            <a:br>
              <a:rPr lang="en-US" dirty="0"/>
            </a:br>
            <a:r>
              <a:rPr lang="en-US" dirty="0"/>
              <a:t>United States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CC557F4-6A13-481B-9654-5A314CF8B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Mauricio Ortiz </a:t>
            </a:r>
          </a:p>
          <a:p>
            <a:r>
              <a:rPr lang="en-US" dirty="0"/>
              <a:t>Fourth Meeting of the United Nations Network</a:t>
            </a:r>
          </a:p>
          <a:p>
            <a:r>
              <a:rPr lang="en-US" dirty="0"/>
              <a:t>of Economic Statisticians</a:t>
            </a:r>
          </a:p>
          <a:p>
            <a:r>
              <a:rPr lang="en-US" dirty="0"/>
              <a:t>May 28, 2025</a:t>
            </a:r>
          </a:p>
        </p:txBody>
      </p:sp>
    </p:spTree>
    <p:extLst>
      <p:ext uri="{BB962C8B-B14F-4D97-AF65-F5344CB8AC3E}">
        <p14:creationId xmlns:p14="http://schemas.microsoft.com/office/powerpoint/2010/main" val="25464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4F1E-836F-E454-C3D0-AD621CBE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Sprint - Sub-National Statistics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AD59E-83CF-DE4E-5EE5-79E893F2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5/22/2025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92C89-AACE-2FEB-881E-4A5E9612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678FF6-72F1-CE1E-65D0-B1B9F883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Two Webinars</a:t>
            </a:r>
          </a:p>
          <a:p>
            <a:pPr lvl="1"/>
            <a:endParaRPr lang="en-US" dirty="0"/>
          </a:p>
          <a:p>
            <a:pPr lvl="1"/>
            <a:r>
              <a:rPr lang="en-US" sz="2400" b="1" dirty="0">
                <a:solidFill>
                  <a:schemeClr val="accent3"/>
                </a:solidFill>
              </a:rPr>
              <a:t>First Webinar – September 3, 2025</a:t>
            </a:r>
          </a:p>
          <a:p>
            <a:pPr lvl="2"/>
            <a:r>
              <a:rPr lang="en-US" sz="2400" dirty="0">
                <a:solidFill>
                  <a:schemeClr val="accent3"/>
                </a:solidFill>
              </a:rPr>
              <a:t>The Case for Sub-National Statistics</a:t>
            </a:r>
          </a:p>
          <a:p>
            <a:pPr lvl="2"/>
            <a:r>
              <a:rPr lang="en-US" sz="2400" dirty="0">
                <a:solidFill>
                  <a:schemeClr val="accent3"/>
                </a:solidFill>
              </a:rPr>
              <a:t>Methods, Data, Benchmarking, and Revisions</a:t>
            </a:r>
          </a:p>
          <a:p>
            <a:pPr lvl="1"/>
            <a:endParaRPr lang="en-US" dirty="0"/>
          </a:p>
          <a:p>
            <a:pPr lvl="1"/>
            <a:r>
              <a:rPr lang="en-US" sz="2400" b="1" dirty="0">
                <a:solidFill>
                  <a:schemeClr val="tx2"/>
                </a:solidFill>
              </a:rPr>
              <a:t>Second Webinar – October 1, 2025</a:t>
            </a: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The Role of Partnerships and Data Governance</a:t>
            </a: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Extended and Thematic Accounts and the Role of Experimental Estimates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9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4649-AB98-4AA2-8A43-F3EB6560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Contact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1746B-CCF0-4C50-8F98-540609E0F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>
                <a:solidFill>
                  <a:srgbClr val="000000">
                    <a:tint val="75000"/>
                  </a:srgbClr>
                </a:solidFill>
                <a:latin typeface="Calibri" panose="020F0502020204030204"/>
              </a:rPr>
              <a:pPr/>
              <a:t>5/22/2025</a:t>
            </a:fld>
            <a:endParaRPr lang="en-US">
              <a:solidFill>
                <a:srgbClr val="000000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7C3E3-201A-4EED-8DF6-E2676F1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>
                <a:solidFill>
                  <a:srgbClr val="000000">
                    <a:tint val="75000"/>
                  </a:srgbClr>
                </a:solidFill>
                <a:latin typeface="Calibri" panose="020F0502020204030204"/>
              </a:rPr>
              <a:pPr/>
              <a:t>3</a:t>
            </a:fld>
            <a:endParaRPr lang="en-US">
              <a:solidFill>
                <a:srgbClr val="000000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21B8F-C0FB-281A-3FC7-56A6D8815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165" y="2128157"/>
            <a:ext cx="6165669" cy="2601686"/>
          </a:xfrm>
        </p:spPr>
        <p:txBody>
          <a:bodyPr>
            <a:normAutofit fontScale="92500"/>
          </a:bodyPr>
          <a:lstStyle/>
          <a:p>
            <a:pPr marL="5953" indent="0" algn="ctr">
              <a:buNone/>
            </a:pPr>
            <a:r>
              <a:rPr lang="en-US" sz="2800" b="1" dirty="0"/>
              <a:t>Mauricio Ortiz</a:t>
            </a:r>
          </a:p>
          <a:p>
            <a:pPr marL="5953" indent="0" algn="ctr">
              <a:buNone/>
            </a:pPr>
            <a:r>
              <a:rPr lang="en-US" sz="2800" b="1" dirty="0"/>
              <a:t>Associate Director for Regional Economics</a:t>
            </a:r>
          </a:p>
          <a:p>
            <a:pPr marL="5953" indent="0" algn="ctr">
              <a:buNone/>
            </a:pPr>
            <a:r>
              <a:rPr lang="en-US" sz="2800" b="1" dirty="0"/>
              <a:t>U.S. Bureau of Economic Analysis</a:t>
            </a:r>
          </a:p>
          <a:p>
            <a:pPr marL="5953" indent="0" algn="ctr">
              <a:buNone/>
            </a:pPr>
            <a:r>
              <a:rPr lang="en-US" sz="2800" b="1" dirty="0"/>
              <a:t>(301) 278 -9269</a:t>
            </a:r>
          </a:p>
          <a:p>
            <a:pPr marL="5953" indent="0" algn="ctr">
              <a:buNone/>
            </a:pPr>
            <a:r>
              <a:rPr lang="en-US" sz="2800" b="1" dirty="0">
                <a:hlinkClick r:id="rId2"/>
              </a:rPr>
              <a:t>Mauricio.Ortiz@Bea.gov</a:t>
            </a:r>
            <a:endParaRPr lang="en-US" sz="2800" b="1" dirty="0"/>
          </a:p>
          <a:p>
            <a:pPr marL="5953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6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A-Colors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C3D7EE"/>
      </a:accent2>
      <a:accent3>
        <a:srgbClr val="D86018"/>
      </a:accent3>
      <a:accent4>
        <a:srgbClr val="F2A900"/>
      </a:accent4>
      <a:accent5>
        <a:srgbClr val="9EA2A2"/>
      </a:accent5>
      <a:accent6>
        <a:srgbClr val="DCDEDF"/>
      </a:accent6>
      <a:hlink>
        <a:srgbClr val="004C97"/>
      </a:hlink>
      <a:folHlink>
        <a:srgbClr val="801F4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-Presentation-Blank.potx" id="{14DE991F-304D-4243-A32A-1C159DA737BA}" vid="{56BE91D6-1DB5-4342-B49F-DD0AA60B93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108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Gotham HTF</vt:lpstr>
      <vt:lpstr>Wingdings</vt:lpstr>
      <vt:lpstr>Office Theme</vt:lpstr>
      <vt:lpstr>Sprint on Sub-National Statistics United States </vt:lpstr>
      <vt:lpstr>Sprint - Sub-National Statistics</vt:lpstr>
      <vt:lpstr>Contact Information</vt:lpstr>
    </vt:vector>
  </TitlesOfParts>
  <Company>Bureau of Economic Analysis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GDP</dc:title>
  <dc:creator>Ortiz, Mauricio</dc:creator>
  <cp:lastModifiedBy>Ortiz, Mauricio</cp:lastModifiedBy>
  <cp:revision>46</cp:revision>
  <dcterms:created xsi:type="dcterms:W3CDTF">2024-06-28T12:44:08Z</dcterms:created>
  <dcterms:modified xsi:type="dcterms:W3CDTF">2025-05-22T18:26:45Z</dcterms:modified>
</cp:coreProperties>
</file>